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8"/>
  </p:notesMasterIdLst>
  <p:sldIdLst>
    <p:sldId id="256" r:id="rId2"/>
    <p:sldId id="282" r:id="rId3"/>
    <p:sldId id="283" r:id="rId4"/>
    <p:sldId id="272" r:id="rId5"/>
    <p:sldId id="274" r:id="rId6"/>
    <p:sldId id="276" r:id="rId7"/>
    <p:sldId id="284" r:id="rId8"/>
    <p:sldId id="277" r:id="rId9"/>
    <p:sldId id="285" r:id="rId10"/>
    <p:sldId id="278" r:id="rId11"/>
    <p:sldId id="279" r:id="rId12"/>
    <p:sldId id="280" r:id="rId13"/>
    <p:sldId id="281" r:id="rId14"/>
    <p:sldId id="263" r:id="rId15"/>
    <p:sldId id="259" r:id="rId16"/>
    <p:sldId id="264" r:id="rId17"/>
    <p:sldId id="265" r:id="rId18"/>
    <p:sldId id="287" r:id="rId19"/>
    <p:sldId id="261" r:id="rId20"/>
    <p:sldId id="266" r:id="rId21"/>
    <p:sldId id="26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68" r:id="rId33"/>
    <p:sldId id="271" r:id="rId34"/>
    <p:sldId id="286" r:id="rId35"/>
    <p:sldId id="269" r:id="rId36"/>
    <p:sldId id="270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CCCC"/>
    <a:srgbClr val="FFCC99"/>
    <a:srgbClr val="CC3300"/>
    <a:srgbClr val="FF00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34" autoAdjust="0"/>
  </p:normalViewPr>
  <p:slideViewPr>
    <p:cSldViewPr snapToGrid="0" showGuides="1">
      <p:cViewPr varScale="1">
        <p:scale>
          <a:sx n="70" d="100"/>
          <a:sy n="70" d="100"/>
        </p:scale>
        <p:origin x="71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E8877-A9C0-4E33-A17E-FB045326E0F1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E4629-133E-4073-ABE2-C93E20D02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040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E4629-133E-4073-ABE2-C93E20D021B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09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41DC-3552-42B5-9068-9017414F8985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96C0-3138-438A-9F85-A256C848EF3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385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41DC-3552-42B5-9068-9017414F8985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96C0-3138-438A-9F85-A256C848E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197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41DC-3552-42B5-9068-9017414F8985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96C0-3138-438A-9F85-A256C848E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710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41DC-3552-42B5-9068-9017414F8985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96C0-3138-438A-9F85-A256C848EF3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2832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41DC-3552-42B5-9068-9017414F8985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96C0-3138-438A-9F85-A256C848E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7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41DC-3552-42B5-9068-9017414F8985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96C0-3138-438A-9F85-A256C848EF3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2366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41DC-3552-42B5-9068-9017414F8985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96C0-3138-438A-9F85-A256C848E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118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41DC-3552-42B5-9068-9017414F8985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96C0-3138-438A-9F85-A256C848E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416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41DC-3552-42B5-9068-9017414F8985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96C0-3138-438A-9F85-A256C848E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440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1A2B1E-5E5F-4390-95B4-5B5D0586D1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6054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F67BEBAE-6D54-4F55-B4F2-58CF512002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8653678"/>
      </p:ext>
    </p:extLst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41DC-3552-42B5-9068-9017414F8985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96C0-3138-438A-9F85-A256C848E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27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41DC-3552-42B5-9068-9017414F8985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96C0-3138-438A-9F85-A256C848E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695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41DC-3552-42B5-9068-9017414F8985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96C0-3138-438A-9F85-A256C848E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18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41DC-3552-42B5-9068-9017414F8985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96C0-3138-438A-9F85-A256C848E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65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41DC-3552-42B5-9068-9017414F8985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96C0-3138-438A-9F85-A256C848E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89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41DC-3552-42B5-9068-9017414F8985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96C0-3138-438A-9F85-A256C848E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977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41DC-3552-42B5-9068-9017414F8985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96C0-3138-438A-9F85-A256C848E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613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F41DC-3552-42B5-9068-9017414F8985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96C0-3138-438A-9F85-A256C848E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91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E3F41DC-3552-42B5-9068-9017414F8985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32196C0-3138-438A-9F85-A256C848E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3735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Blokada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0"/>
            <a:ext cx="10515600" cy="2265528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мужества, посвященный дню снятия блокады в г. Ленинграде 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8411" y="4327402"/>
            <a:ext cx="11210026" cy="2800541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												</a:t>
            </a:r>
            <a:r>
              <a:rPr lang="ru-RU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Презентация подготовлена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</a:t>
            </a:r>
            <a:r>
              <a:rPr lang="ru-RU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«Школа №39» г. Казани                                                                                                  </a:t>
            </a:r>
          </a:p>
          <a:p>
            <a:r>
              <a:rPr lang="ru-RU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преподавателем-организатором по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ОБЖ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</a:t>
            </a:r>
          </a:p>
          <a:p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Мотрохиной Л.Р.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     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582" y="2465797"/>
            <a:ext cx="4462248" cy="4077408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2">
              <a:lumMod val="75000"/>
            </a:scheme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828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Из архива истории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/>
            <a:r>
              <a:rPr lang="ru-RU" altLang="ru-RU" sz="2800" dirty="0" smtClean="0"/>
              <a:t>     В </a:t>
            </a:r>
            <a:r>
              <a:rPr lang="ru-RU" altLang="ru-RU" sz="2800" dirty="0"/>
              <a:t>институте растениеводства имени </a:t>
            </a:r>
            <a:r>
              <a:rPr lang="ru-RU" altLang="ru-RU" sz="2800" dirty="0" err="1"/>
              <a:t>Н.Вавилова</a:t>
            </a:r>
            <a:r>
              <a:rPr lang="ru-RU" altLang="ru-RU" sz="2800" dirty="0"/>
              <a:t> находилось много злаков и семян растений с разных континентов. Но не смотря на голод , возможность воспользоваться своим положением, спастись от смерти, взяв что-либо из экспонатов, ни один человек не позволил себе этого. Слова </a:t>
            </a:r>
            <a:r>
              <a:rPr lang="ru-RU" altLang="ru-RU" sz="2800" b="1" dirty="0"/>
              <a:t>долг</a:t>
            </a:r>
            <a:r>
              <a:rPr lang="ru-RU" altLang="ru-RU" sz="2800" dirty="0"/>
              <a:t> и </a:t>
            </a:r>
            <a:r>
              <a:rPr lang="ru-RU" altLang="ru-RU" sz="2800" b="1" dirty="0"/>
              <a:t>совесть</a:t>
            </a:r>
            <a:r>
              <a:rPr lang="ru-RU" altLang="ru-RU" sz="2800" dirty="0"/>
              <a:t> не были пустыми понятиями и во время войны. </a:t>
            </a:r>
            <a:endParaRPr lang="ru-RU" alt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285351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4.Трагедия города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ru-RU" altLang="ru-RU" sz="2800"/>
              <a:t>Петергоф – пригород Ленинграда был и остаётся жемчужиной искусства. 23 сентября 1941 года захрустели под подошвами фашистов осколки старинного фарфора в залах петергофского Эрмитажа. Варвары, воспитанные, как бы это ни противоречило логике, в стране Генриха Гейне, валили электропилами деревья, знакомые Пушкину и Державину, и тащили их в Монплезир для постройки там дота. Это ли не урок истории?</a:t>
            </a:r>
          </a:p>
          <a:p>
            <a:pPr eaLnBrk="1" hangingPunct="1"/>
            <a:endParaRPr lang="ru-RU" altLang="ru-RU" sz="2800"/>
          </a:p>
        </p:txBody>
      </p:sp>
    </p:spTree>
    <p:extLst>
      <p:ext uri="{BB962C8B-B14F-4D97-AF65-F5344CB8AC3E}">
        <p14:creationId xmlns:p14="http://schemas.microsoft.com/office/powerpoint/2010/main" val="81454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dirty="0" smtClean="0"/>
              <a:t>                                    Петродворец</a:t>
            </a:r>
            <a:br>
              <a:rPr lang="ru-RU" altLang="ru-RU" sz="2800" dirty="0" smtClean="0"/>
            </a:br>
            <a:r>
              <a:rPr lang="ru-RU" altLang="ru-RU" sz="2800" dirty="0"/>
              <a:t> </a:t>
            </a:r>
            <a:r>
              <a:rPr lang="ru-RU" altLang="ru-RU" sz="2800" dirty="0" smtClean="0"/>
              <a:t>      </a:t>
            </a:r>
            <a:br>
              <a:rPr lang="ru-RU" altLang="ru-RU" sz="2800" dirty="0" smtClean="0"/>
            </a:br>
            <a:r>
              <a:rPr lang="ru-RU" altLang="ru-RU" sz="2800" dirty="0"/>
              <a:t> </a:t>
            </a:r>
            <a:r>
              <a:rPr lang="ru-RU" altLang="ru-RU" sz="2800" dirty="0" smtClean="0"/>
              <a:t>             До  Войны                        После  Войны</a:t>
            </a:r>
            <a:endParaRPr lang="ru-RU" altLang="ru-RU" sz="2800" dirty="0"/>
          </a:p>
        </p:txBody>
      </p:sp>
      <p:pic>
        <p:nvPicPr>
          <p:cNvPr id="23559" name="Picture 7" descr="Копия Изображение 5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700214"/>
            <a:ext cx="3535362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 descr="Копия Изображение 5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1700213"/>
            <a:ext cx="34480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2619376" y="5537201"/>
            <a:ext cx="2657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Петродворец до войны</a:t>
            </a:r>
          </a:p>
        </p:txBody>
      </p:sp>
    </p:spTree>
    <p:extLst>
      <p:ext uri="{BB962C8B-B14F-4D97-AF65-F5344CB8AC3E}">
        <p14:creationId xmlns:p14="http://schemas.microsoft.com/office/powerpoint/2010/main" val="203831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dirty="0" smtClean="0"/>
              <a:t>                       Петродворец </a:t>
            </a:r>
            <a:br>
              <a:rPr lang="ru-RU" altLang="ru-RU" sz="4000" dirty="0" smtClean="0"/>
            </a:br>
            <a:r>
              <a:rPr lang="ru-RU" altLang="ru-RU" sz="4000" dirty="0" smtClean="0"/>
              <a:t>до </a:t>
            </a:r>
            <a:r>
              <a:rPr lang="ru-RU" altLang="ru-RU" sz="4000" dirty="0"/>
              <a:t>войны </a:t>
            </a:r>
            <a:r>
              <a:rPr lang="ru-RU" altLang="ru-RU" sz="4000" dirty="0" smtClean="0"/>
              <a:t>        и            после</a:t>
            </a:r>
            <a:endParaRPr lang="ru-RU" altLang="ru-RU" sz="4000" dirty="0"/>
          </a:p>
        </p:txBody>
      </p:sp>
      <p:pic>
        <p:nvPicPr>
          <p:cNvPr id="25607" name="Picture 7" descr="Изображение 5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700213"/>
            <a:ext cx="4392613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Изображение 5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1700214"/>
            <a:ext cx="4175125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2763838" y="5537201"/>
            <a:ext cx="254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Знаменитые фонтаны</a:t>
            </a:r>
          </a:p>
        </p:txBody>
      </p:sp>
    </p:spTree>
    <p:extLst>
      <p:ext uri="{BB962C8B-B14F-4D97-AF65-F5344CB8AC3E}">
        <p14:creationId xmlns:p14="http://schemas.microsoft.com/office/powerpoint/2010/main" val="358550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9116" y="1452749"/>
            <a:ext cx="10208526" cy="3952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88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8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Память... Она имеет начало, но не имеет конца… </a:t>
            </a:r>
            <a:endParaRPr lang="ru-RU" sz="80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80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Ap77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208" y="0"/>
            <a:ext cx="5078412" cy="3808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b_616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65" y="100299"/>
            <a:ext cx="4644204" cy="3482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/>
          <p:cNvPicPr>
            <a:picLocks noChangeAspect="1" noChangeArrowheads="1"/>
          </p:cNvPicPr>
          <p:nvPr/>
        </p:nvPicPr>
        <p:blipFill rotWithShape="1"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6" r="-38" b="-47"/>
          <a:stretch/>
        </p:blipFill>
        <p:spPr bwMode="auto">
          <a:xfrm>
            <a:off x="2797791" y="2995404"/>
            <a:ext cx="5841717" cy="3862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41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92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92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192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192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403" y="494114"/>
            <a:ext cx="467663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ru-RU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Достоверно подсчитано, что в каждую минуту войны погибало по 10 человек. </a:t>
            </a:r>
          </a:p>
          <a:p>
            <a:pPr>
              <a:spcAft>
                <a:spcPts val="0"/>
              </a:spcAft>
            </a:pPr>
            <a:endParaRPr lang="ru-RU" sz="48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7" descr="ima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61" y="346599"/>
            <a:ext cx="6332560" cy="4179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28131" y="4624331"/>
            <a:ext cx="1038139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4400" dirty="0">
                <a:solidFill>
                  <a:srgbClr val="62A39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	Из каждой сотни юношей 1923 года </a:t>
            </a:r>
            <a:r>
              <a:rPr lang="ru-RU" sz="4400" dirty="0" smtClean="0">
                <a:solidFill>
                  <a:srgbClr val="62A39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рождения с </a:t>
            </a:r>
            <a:r>
              <a:rPr lang="ru-RU" sz="4400" dirty="0">
                <a:solidFill>
                  <a:srgbClr val="62A39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войны </a:t>
            </a:r>
            <a:r>
              <a:rPr lang="ru-RU" sz="4400" dirty="0" smtClean="0">
                <a:solidFill>
                  <a:srgbClr val="62A39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вернулся </a:t>
            </a:r>
            <a:r>
              <a:rPr lang="ru-RU" sz="4400" dirty="0">
                <a:solidFill>
                  <a:srgbClr val="62A39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только 1. </a:t>
            </a:r>
          </a:p>
        </p:txBody>
      </p:sp>
    </p:spTree>
    <p:extLst>
      <p:ext uri="{BB962C8B-B14F-4D97-AF65-F5344CB8AC3E}">
        <p14:creationId xmlns:p14="http://schemas.microsoft.com/office/powerpoint/2010/main" val="186451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41994" y="504966"/>
            <a:ext cx="4681181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Было убито 16747 человек, ранено            33782 человека, а от голода умерли 641803 человек, осталось без крова 716000 мирных жителей. </a:t>
            </a:r>
            <a:endParaRPr lang="ru-RU" sz="4400" dirty="0"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5" descr="3o32ss-kv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92" y="1096986"/>
            <a:ext cx="5881647" cy="3870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70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7" name="Picture 5" descr="39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457200"/>
            <a:ext cx="7620000" cy="5780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485790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7701" y="340900"/>
            <a:ext cx="53717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</a:p>
          <a:p>
            <a:pPr algn="just"/>
            <a:r>
              <a:rPr lang="ru-RU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Она жила в Ленинграде, обыкновенная девочка из обыкновенной большой семьи. Училась в школе, любила родных, читала, дружила, ходила в кино. И вдруг началась война, враг окружил город. Блокадный дневник девочки до сих пор волнует людей. </a:t>
            </a:r>
          </a:p>
          <a:p>
            <a:pPr algn="just"/>
            <a: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Жила-была девочка. Звали её Таня Савичева.</a:t>
            </a:r>
            <a:endParaRPr lang="ru-RU" sz="28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507" y="1116293"/>
            <a:ext cx="5557249" cy="4094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1013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2033517" y="936921"/>
            <a:ext cx="9253181" cy="498415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Надо знать, </a:t>
            </a:r>
          </a:p>
          <a:p>
            <a:pPr algn="ctr"/>
            <a:r>
              <a:rPr lang="ru-RU" sz="3600" kern="1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какой бывает война,</a:t>
            </a:r>
          </a:p>
          <a:p>
            <a:pPr algn="ctr"/>
            <a:r>
              <a:rPr lang="ru-RU" sz="3600" kern="1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чтобы знать </a:t>
            </a:r>
          </a:p>
          <a:p>
            <a:pPr algn="ctr"/>
            <a:r>
              <a:rPr lang="ru-RU" sz="3600" kern="1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какое это благо - мир...</a:t>
            </a:r>
          </a:p>
          <a:p>
            <a:pPr algn="ctr"/>
            <a:r>
              <a:rPr lang="ru-RU" sz="3600" kern="1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3600" kern="1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kern="1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А. Адамович   </a:t>
            </a:r>
            <a:endParaRPr lang="ru-RU" sz="3600" kern="1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67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9129" y="668741"/>
            <a:ext cx="1101374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400"/>
              </a:spcBef>
              <a:spcAft>
                <a:spcPts val="0"/>
              </a:spcAft>
            </a:pPr>
            <a:r>
              <a:rPr lang="ru-RU" sz="4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Эта толстая тетрадь стоит многих толстых книг.</a:t>
            </a:r>
          </a:p>
          <a:p>
            <a:pPr algn="just">
              <a:spcBef>
                <a:spcPts val="2400"/>
              </a:spcBef>
              <a:spcAft>
                <a:spcPts val="0"/>
              </a:spcAft>
            </a:pPr>
            <a:r>
              <a:rPr lang="ru-RU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u-RU" sz="48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Таня Савичева… Таня, ты в сердцах у нас жива.</a:t>
            </a:r>
          </a:p>
          <a:p>
            <a:pPr>
              <a:spcBef>
                <a:spcPts val="2400"/>
              </a:spcBef>
              <a:spcAft>
                <a:spcPts val="0"/>
              </a:spcAft>
            </a:pPr>
            <a:r>
              <a:rPr lang="ru-RU" sz="48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u-RU" sz="48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Затаив свое дыхание, слышит мир Твои слова. </a:t>
            </a:r>
          </a:p>
          <a:p>
            <a:pPr algn="just">
              <a:spcAft>
                <a:spcPts val="0"/>
              </a:spcAft>
            </a:pPr>
            <a:endParaRPr lang="ru-RU" sz="40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4000" dirty="0"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33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459" y="422225"/>
            <a:ext cx="112821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Женя</a:t>
            </a:r>
            <a:r>
              <a:rPr lang="ru-RU" sz="4000" dirty="0" smtClean="0">
                <a:solidFill>
                  <a:srgbClr val="FF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умерла 28 декабря в 12.30 утра 1941 года.</a:t>
            </a:r>
            <a:br>
              <a:rPr lang="ru-RU" sz="4000" dirty="0" smtClean="0">
                <a:solidFill>
                  <a:srgbClr val="FF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Бабушка</a:t>
            </a:r>
            <a:r>
              <a:rPr lang="ru-RU" sz="4000" dirty="0" smtClean="0">
                <a:solidFill>
                  <a:srgbClr val="FF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умерла 25 января в 3 часа дня 1942 года</a:t>
            </a:r>
            <a:br>
              <a:rPr lang="ru-RU" sz="4000" dirty="0" smtClean="0">
                <a:solidFill>
                  <a:srgbClr val="FF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Лека </a:t>
            </a:r>
            <a:r>
              <a:rPr lang="ru-RU" sz="4000" dirty="0" smtClean="0">
                <a:solidFill>
                  <a:srgbClr val="FF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умер 17 марта в 8 часов утра 1942 года</a:t>
            </a:r>
            <a:br>
              <a:rPr lang="ru-RU" sz="4000" dirty="0" smtClean="0">
                <a:solidFill>
                  <a:srgbClr val="FF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Дядя Вася </a:t>
            </a:r>
            <a:r>
              <a:rPr lang="ru-RU" sz="4000" dirty="0" smtClean="0">
                <a:solidFill>
                  <a:srgbClr val="FF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умер 13 апреля в 2 часа дня 1942 года</a:t>
            </a:r>
            <a:br>
              <a:rPr lang="ru-RU" sz="4000" dirty="0" smtClean="0">
                <a:solidFill>
                  <a:srgbClr val="FF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Дядя Лёша </a:t>
            </a:r>
            <a:r>
              <a:rPr lang="ru-RU" sz="4000" dirty="0" smtClean="0">
                <a:solidFill>
                  <a:srgbClr val="FF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умер 10 мая в 4 часа дня 1942 года</a:t>
            </a:r>
            <a:br>
              <a:rPr lang="ru-RU" sz="4000" dirty="0" smtClean="0">
                <a:solidFill>
                  <a:srgbClr val="FF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Мама</a:t>
            </a:r>
            <a:r>
              <a:rPr lang="ru-RU" sz="4000" dirty="0" smtClean="0">
                <a:solidFill>
                  <a:srgbClr val="FF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- 13 мая в 7 часов 30 мин. утра 1942 года</a:t>
            </a:r>
            <a:br>
              <a:rPr lang="ru-RU" sz="4000" dirty="0" smtClean="0">
                <a:solidFill>
                  <a:srgbClr val="FF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u="sng" dirty="0" smtClean="0">
                <a:solidFill>
                  <a:srgbClr val="FF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Савичевы умерли все. </a:t>
            </a:r>
          </a:p>
          <a:p>
            <a:pPr>
              <a:spcAft>
                <a:spcPts val="0"/>
              </a:spcAft>
            </a:pPr>
            <a:endParaRPr lang="ru-RU" sz="4000" u="sng" dirty="0" smtClean="0">
              <a:solidFill>
                <a:srgbClr val="FF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…  </a:t>
            </a:r>
            <a:r>
              <a:rPr lang="ru-RU" sz="4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Осталась одна Таня. </a:t>
            </a:r>
            <a:endParaRPr lang="ru-RU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55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3" name="Picture 5" descr="726061_20050127180358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762000"/>
            <a:ext cx="6781800" cy="5086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597340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5" name="Picture 5" descr="20060824220241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081088"/>
            <a:ext cx="8229600" cy="47863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000344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57200"/>
            <a:ext cx="8229600" cy="5638800"/>
          </a:xfrm>
        </p:spPr>
        <p:txBody>
          <a:bodyPr>
            <a:normAutofit lnSpcReduction="10000"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 sz="5400"/>
              <a:t>Помните, как увозили на катерах детей в тыл, а фашистские самолеты расстреливали их.  И по воде плыли только белые панамки.</a:t>
            </a:r>
          </a:p>
        </p:txBody>
      </p:sp>
    </p:spTree>
    <p:extLst>
      <p:ext uri="{BB962C8B-B14F-4D97-AF65-F5344CB8AC3E}">
        <p14:creationId xmlns:p14="http://schemas.microsoft.com/office/powerpoint/2010/main" val="420660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5" name="Picture 5" descr="108_bi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406400"/>
            <a:ext cx="8229600" cy="5557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165125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1" name="Picture 5" descr="126_bi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614364"/>
            <a:ext cx="8229600" cy="5140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056299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7" name="Picture 5" descr="road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228601"/>
            <a:ext cx="6248400" cy="6145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67089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457200"/>
            <a:ext cx="4038600" cy="5638800"/>
          </a:xfrm>
        </p:spPr>
        <p:txBody>
          <a:bodyPr>
            <a:normAutofit lnSpcReduction="10000"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 sz="4000"/>
              <a:t>Помните о тех детях, которые своими руками обряжали своих родных в последний путь.</a:t>
            </a:r>
          </a:p>
          <a:p>
            <a:pPr algn="ctr">
              <a:buFont typeface="Wingdings" panose="05000000000000000000" pitchFamily="2" charset="2"/>
              <a:buNone/>
            </a:pPr>
            <a:endParaRPr lang="ru-RU" altLang="ru-RU" sz="4000"/>
          </a:p>
        </p:txBody>
      </p:sp>
      <p:pic>
        <p:nvPicPr>
          <p:cNvPr id="88076" name="Picture 12" descr="1185_324491820_b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1" y="685800"/>
            <a:ext cx="4551363" cy="487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61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3" name="Picture 5" descr="377px-Leningrad_bread_ration_stamp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533401"/>
            <a:ext cx="6553200" cy="5821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004081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Мариночка\Desktop\фото Блокады\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39" y="188912"/>
            <a:ext cx="4319588" cy="6480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824460" y="968400"/>
            <a:ext cx="27581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8 сентября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1941 года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413823" y="1169233"/>
            <a:ext cx="5516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27 января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1944 </a:t>
            </a:r>
            <a:r>
              <a:rPr lang="ru-RU" sz="3600" b="1" dirty="0">
                <a:solidFill>
                  <a:srgbClr val="FF0000"/>
                </a:solidFill>
              </a:rPr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81748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533400"/>
            <a:ext cx="8229600" cy="5562600"/>
          </a:xfrm>
        </p:spPr>
        <p:txBody>
          <a:bodyPr/>
          <a:lstStyle/>
          <a:p>
            <a:pPr algn="ctr"/>
            <a:r>
              <a:rPr lang="ru-RU" altLang="ru-RU" sz="3600" b="1"/>
              <a:t>Самое дорогое на земле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3600" b="1"/>
              <a:t>                  это жизнь!!</a:t>
            </a:r>
          </a:p>
          <a:p>
            <a:pPr algn="ctr"/>
            <a:endParaRPr lang="ru-RU" altLang="ru-RU" sz="3600" b="1"/>
          </a:p>
          <a:p>
            <a:pPr algn="ctr"/>
            <a:r>
              <a:rPr lang="ru-RU" altLang="ru-RU" sz="3600"/>
              <a:t>Пусть помнят об этом и внуки и правнуки нынешних детей.</a:t>
            </a:r>
          </a:p>
          <a:p>
            <a:pPr algn="ctr"/>
            <a:endParaRPr lang="ru-RU" altLang="ru-RU" sz="3600"/>
          </a:p>
          <a:p>
            <a:pPr algn="ctr"/>
            <a:r>
              <a:rPr lang="ru-RU" altLang="ru-RU" sz="3600" i="1"/>
              <a:t>Помнят какой ценой завоевано счастье жить на земле!!</a:t>
            </a:r>
          </a:p>
        </p:txBody>
      </p:sp>
    </p:spTree>
    <p:extLst>
      <p:ext uri="{BB962C8B-B14F-4D97-AF65-F5344CB8AC3E}">
        <p14:creationId xmlns:p14="http://schemas.microsoft.com/office/powerpoint/2010/main" val="2403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5" name="Picture 5" descr="346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533400"/>
            <a:ext cx="7391400" cy="5543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961791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9044" y="1166842"/>
            <a:ext cx="117029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	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Безгранична наша скорбь о погибших в войну. Но силу, а не слабость рождает она. Силу, восхищённую подвигом людей. Благодарность людям, отдавшим свою жизнь во имя нашей Родины: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Стремление быть достойными их.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Наш долг ушедшим без времени неоплатен.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долг -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любить 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Родину так,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они.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Сделать для народа всё, что они не успели.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67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5093" y="2119152"/>
            <a:ext cx="1054971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FF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Помните!</a:t>
            </a:r>
          </a:p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века,</a:t>
            </a:r>
          </a:p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года,- помните!</a:t>
            </a:r>
          </a:p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тех, кто уже не придёт никогда, - помните!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 descr="C:\Users\Мариночка\Desktop\фото Блокады\9e7726d4f4fa3bdd57b4832ae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4"/>
          <a:stretch/>
        </p:blipFill>
        <p:spPr bwMode="auto">
          <a:xfrm>
            <a:off x="4940490" y="256404"/>
            <a:ext cx="6619164" cy="3725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08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dirty="0" smtClean="0"/>
              <a:t>Прорыв </a:t>
            </a:r>
            <a:r>
              <a:rPr lang="ru-RU" altLang="ru-RU" sz="4000" dirty="0"/>
              <a:t>блокады. Последствия.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629400" y="1600201"/>
            <a:ext cx="4038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sz="2400"/>
              <a:t>Блокада продолжалась с сентября 1941 по январь 1944 – 900 дней и ночей.  За период битвы по городу было выпущено около 150 тысяч снарядов. От голода погибло до 850 тысяч человек. Все они похоронены на Пискарёвском кладбище.</a:t>
            </a:r>
          </a:p>
          <a:p>
            <a:pPr eaLnBrk="1" hangingPunct="1"/>
            <a:endParaRPr lang="ru-RU" altLang="ru-RU" sz="2400"/>
          </a:p>
        </p:txBody>
      </p:sp>
      <p:pic>
        <p:nvPicPr>
          <p:cNvPr id="32774" name="Picture 6" descr="Изображение 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628776"/>
            <a:ext cx="36004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2116139" y="5681663"/>
            <a:ext cx="28218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Пискаревское кладбище</a:t>
            </a:r>
          </a:p>
        </p:txBody>
      </p:sp>
    </p:spTree>
    <p:extLst>
      <p:ext uri="{BB962C8B-B14F-4D97-AF65-F5344CB8AC3E}">
        <p14:creationId xmlns:p14="http://schemas.microsoft.com/office/powerpoint/2010/main" val="328170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5870" y="1328475"/>
            <a:ext cx="612329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Герои не умирают… </a:t>
            </a:r>
          </a:p>
          <a:p>
            <a:r>
              <a:rPr lang="ru-RU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Они сегодня зовут вперёд. </a:t>
            </a:r>
          </a:p>
          <a:p>
            <a:endParaRPr lang="ru-RU" sz="54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Мариночка\Desktop\54296683_38786301_39736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166" y="698454"/>
            <a:ext cx="4687618" cy="3455444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1087273" y="4822638"/>
            <a:ext cx="102995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же вам, живущим в нашей памяти, в наших делах!</a:t>
            </a:r>
            <a:endParaRPr lang="ru-RU" sz="4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4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642" y="2105561"/>
            <a:ext cx="117407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Спасибо за внимание</a:t>
            </a:r>
            <a:endParaRPr lang="ru-RU" sz="80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589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72264" y="453854"/>
            <a:ext cx="82365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/>
              <a:t>Великая Отечественная война </a:t>
            </a:r>
            <a:r>
              <a:rPr lang="ru-RU" altLang="ru-RU" sz="2800" b="1" dirty="0" smtClean="0"/>
              <a:t>1941-1945 </a:t>
            </a:r>
            <a:r>
              <a:rPr lang="ru-RU" altLang="ru-RU" sz="2800" b="1" dirty="0" err="1" smtClean="0"/>
              <a:t>г.г</a:t>
            </a:r>
            <a:r>
              <a:rPr lang="ru-RU" altLang="ru-RU" sz="2800" b="1" dirty="0" smtClean="0"/>
              <a:t>.</a:t>
            </a:r>
            <a:endParaRPr lang="ru-RU" sz="2800" dirty="0"/>
          </a:p>
        </p:txBody>
      </p:sp>
      <p:pic>
        <p:nvPicPr>
          <p:cNvPr id="4" name="Picture 9" descr="Изображение 5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" y="1175657"/>
            <a:ext cx="3859481" cy="501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443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sz="2400" dirty="0"/>
              <a:t>1. из документа немецкого генерального штаба 21 сентября 1941 года «Сначала мы блокируем Ленинград и разрушим город. Когда террор и голод сделают своё дело, мы проникнем в город, вывезем всё, что осталось, сровняем Ленинград с землёй и передадим район севернее Невы Финляндии.»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/>
              <a:t>2. из приказа начальника германского военно-морского штаба 29 сентября 1941года «Фюрер решил стереть с лица земли Санкт-Петербург… В этой войне мы не заинтересованы в сохранении даже части населения этого города.»</a:t>
            </a:r>
          </a:p>
          <a:p>
            <a:pPr eaLnBrk="1" hangingPunct="1">
              <a:lnSpc>
                <a:spcPct val="90000"/>
              </a:lnSpc>
            </a:pP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122265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/>
              <a:t>Раненые на подступах к Ленинграду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dirty="0"/>
              <a:t>В августе 1941 года немцы овладели Тосно, Кириши, Колпино, а 8 сентября у Ладожского озера сомкнули кольцо блокады. Именно по этому озеру жители города будут получать  продукты. На этой «дороге жизни» будут задействованы автомобилисты, зенитчики  и летчики. В боях советские войска потеряли 345 тысяч солдат. </a:t>
            </a:r>
          </a:p>
          <a:p>
            <a:pPr eaLnBrk="1" hangingPunct="1">
              <a:lnSpc>
                <a:spcPct val="90000"/>
              </a:lnSpc>
            </a:pPr>
            <a:endParaRPr lang="ru-RU" altLang="ru-RU" dirty="0"/>
          </a:p>
        </p:txBody>
      </p:sp>
      <p:pic>
        <p:nvPicPr>
          <p:cNvPr id="9220" name="Picture 7" descr="ранены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1901" y="1700214"/>
            <a:ext cx="3757613" cy="4465637"/>
          </a:xfrm>
        </p:spPr>
      </p:pic>
    </p:spTree>
    <p:extLst>
      <p:ext uri="{BB962C8B-B14F-4D97-AF65-F5344CB8AC3E}">
        <p14:creationId xmlns:p14="http://schemas.microsoft.com/office/powerpoint/2010/main" val="296901685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Трагедия </a:t>
            </a:r>
            <a:r>
              <a:rPr lang="ru-RU" altLang="ru-RU" dirty="0" smtClean="0"/>
              <a:t>города</a:t>
            </a:r>
          </a:p>
        </p:txBody>
      </p:sp>
      <p:sp>
        <p:nvSpPr>
          <p:cNvPr id="17411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0727" name="Picture 7" descr="блокад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0981" y="230452"/>
            <a:ext cx="3284537" cy="4525963"/>
          </a:xfrm>
          <a:noFill/>
        </p:spPr>
      </p:pic>
      <p:pic>
        <p:nvPicPr>
          <p:cNvPr id="30728" name="Picture 8" descr="Копия Изображение 5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1557339"/>
            <a:ext cx="4173537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72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u="sng" dirty="0" smtClean="0"/>
              <a:t>Мужество </a:t>
            </a:r>
            <a:r>
              <a:rPr lang="ru-RU" altLang="ru-RU" sz="4000" u="sng" dirty="0"/>
              <a:t>защитников Ленинграда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1600201"/>
            <a:ext cx="4038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600" b="1" dirty="0"/>
              <a:t>С ноября 1941 года норма хлеба для рабочих 250 грамм, для служащих и детей- 150.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b="1" dirty="0"/>
              <a:t>В замерзающем городе работали заводы, композитор Шостакович исполнил 7 симфонию.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b="1" dirty="0"/>
              <a:t>Рабочие продолжали выпуск военной продукции, часть которой шла на помощь в битве под Москвой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b="1" dirty="0"/>
              <a:t>Даже несмотря на то, что фашисты сразу разбомбили продовольственные  </a:t>
            </a:r>
            <a:r>
              <a:rPr lang="ru-RU" altLang="ru-RU" sz="1600" b="1" dirty="0" err="1"/>
              <a:t>Бадаевские</a:t>
            </a:r>
            <a:r>
              <a:rPr lang="ru-RU" altLang="ru-RU" sz="1600" b="1" dirty="0"/>
              <a:t> склады в городе – жители держались.</a:t>
            </a:r>
            <a:endParaRPr lang="en-US" altLang="ru-RU" sz="1600" b="1" dirty="0"/>
          </a:p>
          <a:p>
            <a:pPr eaLnBrk="1" hangingPunct="1">
              <a:lnSpc>
                <a:spcPct val="80000"/>
              </a:lnSpc>
            </a:pPr>
            <a:r>
              <a:rPr lang="ru-RU" altLang="ru-RU" sz="1600" b="1" i="1" dirty="0"/>
              <a:t>Вопрос: В чем и как проявлялось мужество жителей города?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629400" y="1600201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1600" b="1"/>
              <a:t>Когда прижимались солдаты, как тени,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b="1"/>
              <a:t>К земле и уже не могли оторваться,-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b="1"/>
              <a:t>Всегда находился в такое мгновенье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b="1"/>
              <a:t>Один безымянный, Сумевший подняться…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b="1"/>
              <a:t>Он падал лицом к Ленинграду. Он падал,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b="1"/>
              <a:t>А город стремительно мчался на встречу.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b="1"/>
              <a:t>…Впервые за долгие годы снаряды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b="1"/>
              <a:t>На улицы к нам не ложились в тот вечер.  </a:t>
            </a:r>
          </a:p>
          <a:p>
            <a:pPr eaLnBrk="1" hangingPunct="1">
              <a:lnSpc>
                <a:spcPct val="80000"/>
              </a:lnSpc>
            </a:pPr>
            <a:endParaRPr lang="ru-RU" altLang="ru-RU" sz="1600" b="1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600" b="1"/>
          </a:p>
          <a:p>
            <a:pPr eaLnBrk="1" hangingPunct="1">
              <a:lnSpc>
                <a:spcPct val="80000"/>
              </a:lnSpc>
            </a:pPr>
            <a:r>
              <a:rPr lang="ru-RU" altLang="ru-RU" sz="1600" b="1"/>
              <a:t> Ольга Бергольц.</a:t>
            </a:r>
          </a:p>
          <a:p>
            <a:pPr eaLnBrk="1" hangingPunct="1">
              <a:lnSpc>
                <a:spcPct val="80000"/>
              </a:lnSpc>
            </a:pPr>
            <a:endParaRPr lang="ru-RU" altLang="ru-RU" sz="1600"/>
          </a:p>
        </p:txBody>
      </p:sp>
    </p:spTree>
    <p:extLst>
      <p:ext uri="{BB962C8B-B14F-4D97-AF65-F5344CB8AC3E}">
        <p14:creationId xmlns:p14="http://schemas.microsoft.com/office/powerpoint/2010/main" val="89201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lokad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785813"/>
            <a:ext cx="7143750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17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242</TotalTime>
  <Words>731</Words>
  <Application>Microsoft Office PowerPoint</Application>
  <PresentationFormat>Широкоэкранный</PresentationFormat>
  <Paragraphs>87</Paragraphs>
  <Slides>36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Arial</vt:lpstr>
      <vt:lpstr>Calibri</vt:lpstr>
      <vt:lpstr>Century Gothic</vt:lpstr>
      <vt:lpstr>Times New Roman</vt:lpstr>
      <vt:lpstr>Wingdings</vt:lpstr>
      <vt:lpstr>Wingdings 3</vt:lpstr>
      <vt:lpstr>Сектор</vt:lpstr>
      <vt:lpstr>       Урок мужества, посвященный дню снятия блокады в г. Ленинграде  </vt:lpstr>
      <vt:lpstr>Презентация PowerPoint</vt:lpstr>
      <vt:lpstr>Презентация PowerPoint</vt:lpstr>
      <vt:lpstr>Презентация PowerPoint</vt:lpstr>
      <vt:lpstr>Презентация PowerPoint</vt:lpstr>
      <vt:lpstr>Раненые на подступах к Ленинграду</vt:lpstr>
      <vt:lpstr>Трагедия города</vt:lpstr>
      <vt:lpstr>Мужество защитников Ленинграда</vt:lpstr>
      <vt:lpstr>Презентация PowerPoint</vt:lpstr>
      <vt:lpstr>Из архива истории</vt:lpstr>
      <vt:lpstr>4.Трагедия города</vt:lpstr>
      <vt:lpstr>                                    Петродворец                       До  Войны                        После  Войны</vt:lpstr>
      <vt:lpstr>                       Петродворец  до войны         и            после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Прорыв блокады. Последствия.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Урок мужества, посвященный дню снятия блокады в г. Ленинграде  </dc:title>
  <dc:creator>Камила Хасановна</dc:creator>
  <cp:lastModifiedBy>Камила Хасановна</cp:lastModifiedBy>
  <cp:revision>22</cp:revision>
  <dcterms:created xsi:type="dcterms:W3CDTF">2014-01-29T04:58:40Z</dcterms:created>
  <dcterms:modified xsi:type="dcterms:W3CDTF">2017-11-28T09:12:21Z</dcterms:modified>
</cp:coreProperties>
</file>